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A15AF-4354-469E-9D1A-7E01F091F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4D0517-1FC5-484E-8E7E-4A5E4279D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2D0BDC-D826-4A11-B09A-A63FD65C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452C46-9DD9-4005-A1F3-C3D89772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73CDE7-488E-4BD7-AAC3-15F52655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9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B716D-4E78-47B0-A9D4-58CE3713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4C3C03-D2AC-492A-8181-93E85988A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A19D7E-9BE4-4A75-8F0C-5D09EEC98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308A4-643F-4397-8170-904FDF8EE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5C3BED-923A-4C93-8BD6-A4808BC83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78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1C45A-AE28-4C6A-B5EB-141D44BC9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04B59D-AAB3-41A1-B000-1C4E2CEAA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4E7B42-4A1A-4A8A-911C-90C1DF5A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F5AE62-92A6-4D6E-AC9F-C0439004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EED1A7-AA9F-48D4-9F9B-1B7754B3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0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9A2DB-0CFB-465F-B588-15DDA51BD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477306-CC8F-4C27-B4B7-492F8D4A5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B3B649-E833-4AA1-8E62-35E8C0D7C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BACC1D-FA09-4D41-BF54-21D4ADA6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0B8BFA-0D10-41C3-B2DC-7E466E7C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FC00D-7D65-4FD8-B399-BB7039B49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4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44E51D-6072-4801-BEA6-4EE0279B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9CA7C6-17AB-46E6-B432-F76A80C22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3E923B-5FE7-4702-AB57-511A896A7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6B6DE67-B1F0-481A-AD79-E08B6AA37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674DE3-390C-4E63-B534-85FC1A9490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BECCC3C-0DD1-46EF-B825-EF417D74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5E7F82-295E-49F0-BAAB-48A9F42E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38002C6-5D52-4EBA-91AE-197DE8C4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90B22-5006-4AA6-BD99-D5F7915C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ADCE09-25DC-4AF8-93C9-B67499A4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6B7CFD-6263-446A-A16E-92536D63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6D5BCE-6D68-4F8C-9C24-F931C332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5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2EDEF42-332C-4E5B-84A7-3784C8C28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84E644-F7E3-4F40-A3C4-EB9033137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56728A-1B24-498D-AEF7-AFB16BEB1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2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AFF4B-DF84-4F5C-A8C2-4C70CFAD2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90122B-C25A-4FFC-B778-AA54FDA0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7FBDEA-7ED1-43E9-85D1-3A408EA78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6BE051-822D-4F3C-84B4-73E71D76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35FD34-EBDF-48DE-A551-595525844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FB1A8A-2987-4A49-801E-B759BC83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1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DA6E7-F723-4292-A474-6BBF3EE9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9D70CA-0770-4BA9-B5A2-BA4E4FC95B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4AF896-8E3A-4307-B403-95D1901C9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1AADD2-7848-4FE5-AD2C-BF4EFCA5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62252C-AEF4-429D-8DEB-AD0430B9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EC436D-7D6E-4142-9DDD-CE95FD7F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51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FE054-A6F9-41BE-8B04-3A784F193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D447C0-0972-4554-AA40-39CE0AEA0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BF1C34-4380-4AB3-848C-573C0884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4062EC-5FF8-4856-AD8C-E9DB1398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0E820B-45FC-4350-B7B9-2F2DB2F4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96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5FD1CD-0115-4284-A97C-E3E3FFCFD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CBECCF-DD4D-47F9-859A-0F650EBAB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60C021-6712-4BE8-BDAC-CE3576DB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67C24D-D3F9-420C-950B-C54644BD8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28E38-B684-43E9-994D-FF1E3837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61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2EFACF-469C-4202-BBF2-26F94D12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A21E6-6A85-404A-8068-8ED10C9FB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C2BB5-0CF7-4E78-8217-1E9190149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21E70-D079-4485-9102-F4D3773E7A3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1EF054-030D-4C6D-8F13-B19667AA0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92373F-146D-44FC-8118-5D8CBD203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1A2E5-8DAC-4A84-A482-BAB3B3F0B9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undacionjuntosdelamano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8C436-5906-4144-AB55-0DE78F729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428" y="62756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100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100" b="1" dirty="0">
                <a:solidFill>
                  <a:schemeClr val="accent1">
                    <a:lumMod val="75000"/>
                  </a:schemeClr>
                </a:solidFill>
              </a:rPr>
              <a:t>FUNDACION JUNTOS DE LA MANO POR UNA COLOMBIA MEJOR</a:t>
            </a:r>
            <a:endParaRPr lang="en-US" sz="4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FBD5FF-675C-4391-B4AD-BEFE4F6C9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6429" y="2278173"/>
            <a:ext cx="6467867" cy="3450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Personería  Jurídica  No. S0038771 del 01 de Febrero de 2011,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NIT  900410825-3 por la CAMARA DE COMERCIO DE BOGOTA 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 Personería  Jurídica por la SECRETARIA DE EDUCACION DE CUNDINAMARCA, Resolución No. 3457 de Noviembre 01 de 2011.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DE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2DBCAEFC-EE19-4638-9018-B5915AA312D7}"/>
              </a:ext>
            </a:extLst>
          </p:cNvPr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" r="49669" b="-1"/>
          <a:stretch/>
        </p:blipFill>
        <p:spPr bwMode="auto">
          <a:xfrm>
            <a:off x="9030743" y="2474254"/>
            <a:ext cx="1912560" cy="1909489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98075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extLst>
              <a:ext uri="{FF2B5EF4-FFF2-40B4-BE49-F238E27FC236}">
                <a16:creationId xmlns:a16="http://schemas.microsoft.com/office/drawing/2014/main" id="{BA14D842-0A30-46A4-A4FB-5B0D50A91FA1}"/>
              </a:ext>
            </a:extLst>
          </p:cNvPr>
          <p:cNvSpPr/>
          <p:nvPr/>
        </p:nvSpPr>
        <p:spPr>
          <a:xfrm>
            <a:off x="1143001" y="1161730"/>
            <a:ext cx="7439929" cy="4471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indent="-22860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“FUNDACIÒN JUNTOS DE LA MANO POR UNA COLOMBIA MEJOR”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NIT 900410825 – 3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Teléfonos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 3168756748 – 3115121712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whap sap 3115121712 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www.fundacionjuntosdelamano.org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email: info@fundacionjuntosdelamano.org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Calle 130b N. 96 25 Suba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DE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B13AE5E5-35B3-4364-A549-5BF9764D6F8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4442" y="3089065"/>
            <a:ext cx="1462088" cy="679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7616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27580DDC-5F88-43FE-91B0-29943527267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</p:spPr>
      </p:pic>
      <p:pic>
        <p:nvPicPr>
          <p:cNvPr id="1026" name="Picture 2" descr="Resultado de imagen para DIPLOMADOS PARA EMPRESAS">
            <a:extLst>
              <a:ext uri="{FF2B5EF4-FFF2-40B4-BE49-F238E27FC236}">
                <a16:creationId xmlns:a16="http://schemas.microsoft.com/office/drawing/2014/main" id="{A95CC5B2-A181-47CE-A933-4476F9308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" r="3054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CE4494-E360-4141-B4E9-9BC71EC8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es-CO" sz="3400" b="1" dirty="0">
                <a:solidFill>
                  <a:schemeClr val="bg1"/>
                </a:solidFill>
              </a:rPr>
              <a:t>NUESTROS PROYECTOS</a:t>
            </a:r>
            <a:endParaRPr lang="en-US" sz="3400" b="1" dirty="0">
              <a:solidFill>
                <a:schemeClr val="bg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E270CA-F33F-4BED-AD9C-D710CC494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b="1" dirty="0">
                <a:solidFill>
                  <a:schemeClr val="bg1"/>
                </a:solidFill>
              </a:rPr>
              <a:t>EDUCATIVO:</a:t>
            </a:r>
          </a:p>
          <a:p>
            <a:pPr marL="0" indent="0">
              <a:buNone/>
            </a:pPr>
            <a:r>
              <a:rPr lang="es-CO" dirty="0">
                <a:solidFill>
                  <a:schemeClr val="bg1"/>
                </a:solidFill>
              </a:rPr>
              <a:t>Este proyecto se clasifica en 3 partes:</a:t>
            </a:r>
          </a:p>
          <a:p>
            <a:pPr marL="0" indent="0">
              <a:buNone/>
            </a:pPr>
            <a:endParaRPr lang="es-CO" dirty="0">
              <a:solidFill>
                <a:schemeClr val="bg1"/>
              </a:solidFill>
            </a:endParaRPr>
          </a:p>
          <a:p>
            <a:r>
              <a:rPr lang="es-CO" dirty="0">
                <a:solidFill>
                  <a:schemeClr val="bg1"/>
                </a:solidFill>
              </a:rPr>
              <a:t>BACHILLERATO PARA ADULTOS </a:t>
            </a:r>
          </a:p>
          <a:p>
            <a:r>
              <a:rPr lang="es-CO" dirty="0">
                <a:solidFill>
                  <a:schemeClr val="bg1"/>
                </a:solidFill>
              </a:rPr>
              <a:t>TECNICO EN AUXILIAR PARA LA PRIMERA INFANCIA</a:t>
            </a:r>
          </a:p>
          <a:p>
            <a:r>
              <a:rPr lang="es-CO" dirty="0">
                <a:solidFill>
                  <a:schemeClr val="bg1"/>
                </a:solidFill>
              </a:rPr>
              <a:t>SEMINARIOS - DIPLOMADOS</a:t>
            </a:r>
          </a:p>
          <a:p>
            <a:pPr marL="0" indent="0">
              <a:buNone/>
            </a:pPr>
            <a:endParaRPr lang="es-CO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55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4F3B6-7735-462E-8F51-D344876CC623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7" cy="57626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>
                <a:solidFill>
                  <a:schemeClr val="accent1">
                    <a:lumMod val="75000"/>
                  </a:schemeClr>
                </a:solidFill>
              </a:rPr>
              <a:t>BACHILLERATO EN SEIS MESES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1CC91E-DC12-430D-893C-99DE0DA54BA0}"/>
              </a:ext>
            </a:extLst>
          </p:cNvPr>
          <p:cNvSpPr txBox="1">
            <a:spLocks/>
          </p:cNvSpPr>
          <p:nvPr/>
        </p:nvSpPr>
        <p:spPr>
          <a:xfrm>
            <a:off x="341147" y="1584721"/>
            <a:ext cx="4185623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Dirigido a personas mayores de 18 años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1836FA-BDB0-4544-9B48-41842C16A928}"/>
              </a:ext>
            </a:extLst>
          </p:cNvPr>
          <p:cNvSpPr txBox="1">
            <a:spLocks/>
          </p:cNvSpPr>
          <p:nvPr/>
        </p:nvSpPr>
        <p:spPr>
          <a:xfrm>
            <a:off x="532041" y="4575725"/>
            <a:ext cx="4709708" cy="21602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O" sz="200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Madres y padres cabeza de familia, jóvenes que por diversas circunstancias no pudieron terminar el bachillerato.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200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En la Fundación validan el bachillerato y se gradúan en seis meses.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E4AD26-36AE-49DE-916E-F3FD26A77F2E}"/>
              </a:ext>
            </a:extLst>
          </p:cNvPr>
          <p:cNvSpPr txBox="1">
            <a:spLocks/>
          </p:cNvSpPr>
          <p:nvPr/>
        </p:nvSpPr>
        <p:spPr>
          <a:xfrm>
            <a:off x="6923296" y="1430315"/>
            <a:ext cx="3605451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Dirigido a Adulto Mayor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67122B8-EE1D-402A-962E-A3A04DB460E8}"/>
              </a:ext>
            </a:extLst>
          </p:cNvPr>
          <p:cNvSpPr txBox="1">
            <a:spLocks/>
          </p:cNvSpPr>
          <p:nvPr/>
        </p:nvSpPr>
        <p:spPr>
          <a:xfrm>
            <a:off x="6420255" y="2521293"/>
            <a:ext cx="4108492" cy="7432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O" sz="20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El adulto mayor cursa en un año la primaria o su bachillerato.</a:t>
            </a:r>
          </a:p>
        </p:txBody>
      </p:sp>
      <p:pic>
        <p:nvPicPr>
          <p:cNvPr id="7" name="Picture 2" descr="La imagen puede contener: 13 personas, incluido Jöhanna JimenéŽ, personas sonriendo">
            <a:extLst>
              <a:ext uri="{FF2B5EF4-FFF2-40B4-BE49-F238E27FC236}">
                <a16:creationId xmlns:a16="http://schemas.microsoft.com/office/drawing/2014/main" id="{F84AFF7B-71F6-453D-9741-1DE823EB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55" y="4088130"/>
            <a:ext cx="3840480" cy="216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 imagen puede contener: 11 personas, incluidos Laura Barreto, Hosman Yaith Martínez Moreno y Jöhanna JimenéŽ, personas sonriendo">
            <a:extLst>
              <a:ext uri="{FF2B5EF4-FFF2-40B4-BE49-F238E27FC236}">
                <a16:creationId xmlns:a16="http://schemas.microsoft.com/office/drawing/2014/main" id="{B9A90FF7-43C9-443A-A573-990588D95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46" y="2559842"/>
            <a:ext cx="2500202" cy="187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84EEE900-C487-415C-A031-066C2BCF572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8862647" y="47447"/>
            <a:ext cx="3125100" cy="1430305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59566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E3152-F607-4D68-B2FB-2D400FA0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332"/>
            <a:ext cx="8227112" cy="1109832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TECNICO EN AUXILIAR PARA LA PRIMERA INFANCIA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C9E604-6EA9-4045-BECC-93A55C531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DURACIÓN: 1 AÑO (3 CICLOS)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6E497B-7889-482A-8BD9-1967C9C2E1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RESOLUCIÓN: 0160 DEL 28/01/2020 SED</a:t>
            </a:r>
          </a:p>
          <a:p>
            <a:pPr marL="0" indent="0" algn="ctr">
              <a:buNone/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Nuestros egresados están en capacidad de ejecutar de manera eficiente tareas, que los convierte en personal idóneo, capacitado y calificado en dichos procesos que se desarrollan de manera transversal, en competencias de manera conjunta e individual dentro de su campo laboral.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6" name="Picture 4" descr="Resultado de imagen para profesores preescolar">
            <a:extLst>
              <a:ext uri="{FF2B5EF4-FFF2-40B4-BE49-F238E27FC236}">
                <a16:creationId xmlns:a16="http://schemas.microsoft.com/office/drawing/2014/main" id="{1F45EC15-2F8C-4B02-9303-1ECAF2DE0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7" y="2093119"/>
            <a:ext cx="5301968" cy="352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6F06DFC4-BD5F-4A2B-B0A9-0A1BE8D7318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9066900" y="250858"/>
            <a:ext cx="3125100" cy="1430305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57142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7E18D-840C-4224-AFD1-40A394AD6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5415"/>
            <a:ext cx="9710981" cy="565273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SEMINARIOS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70C4A5-7666-4FE0-A8AD-C97E11F1E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OBJETIVO.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A60B3B-E1BE-402E-85FE-A3A52A79B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747" y="2391508"/>
            <a:ext cx="3338317" cy="29813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Abordar los conocimientos  y herramientas necesarias para el manejo de los temas relacionados con las diferentes temáticas, que permitan mitigar el riesgo de error en la toma de decisiones en el desempeño profesional. 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E73553C3-F040-4FFB-A010-2D371E8F70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24688" y="1764072"/>
            <a:ext cx="4082391" cy="3798155"/>
          </a:xfrm>
        </p:spPr>
        <p:txBody>
          <a:bodyPr/>
          <a:lstStyle/>
          <a:p>
            <a:pPr algn="ctr"/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Duración</a:t>
            </a:r>
          </a:p>
          <a:p>
            <a:pPr marL="0" indent="0">
              <a:buNone/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Entre 16 y 80 horas, dependiendo la temática.</a:t>
            </a:r>
          </a:p>
          <a:p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Costos: </a:t>
            </a:r>
          </a:p>
          <a:p>
            <a:pPr marL="0" indent="0">
              <a:buNone/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Desde $150.000 en adelante dependiendo intensidad horaria.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Resultado de imagen para seminarios diplomados">
            <a:extLst>
              <a:ext uri="{FF2B5EF4-FFF2-40B4-BE49-F238E27FC236}">
                <a16:creationId xmlns:a16="http://schemas.microsoft.com/office/drawing/2014/main" id="{3EA0F976-AD34-4331-8CEB-818EB29E9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980" y="2391508"/>
            <a:ext cx="3821877" cy="25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49F7108D-FED7-449B-9882-F35D654CB43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8862647" y="47447"/>
            <a:ext cx="3125100" cy="1430305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848613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124" name="Shape 5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Google Shape;5125;p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26" name="Google Shape;5126;p1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5127" name="Google Shape;5127;p1"/>
            <p:cNvSpPr/>
            <p:nvPr/>
          </p:nvSpPr>
          <p:spPr>
            <a:xfrm>
              <a:off x="1306513" y="0"/>
              <a:ext cx="3862388" cy="6843712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8" name="Google Shape;5128;p1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9" name="Google Shape;5129;p1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0" name="Google Shape;5130;p1"/>
            <p:cNvSpPr/>
            <p:nvPr/>
          </p:nvSpPr>
          <p:spPr>
            <a:xfrm>
              <a:off x="1120775" y="0"/>
              <a:ext cx="3676651" cy="6843712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1" name="Google Shape;5131;p1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2" name="Google Shape;5132;p1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3" name="Google Shape;5133;p1"/>
            <p:cNvSpPr/>
            <p:nvPr/>
          </p:nvSpPr>
          <p:spPr>
            <a:xfrm>
              <a:off x="1001713" y="0"/>
              <a:ext cx="3621089" cy="6843712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4" name="Google Shape;5134;p1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5" name="Google Shape;5135;p1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6" name="Google Shape;5136;p1"/>
            <p:cNvSpPr/>
            <p:nvPr/>
          </p:nvSpPr>
          <p:spPr>
            <a:xfrm>
              <a:off x="1001713" y="0"/>
              <a:ext cx="3244849" cy="6843712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7" name="Google Shape;5137;p1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8" name="Google Shape;5138;p1"/>
            <p:cNvSpPr/>
            <p:nvPr/>
          </p:nvSpPr>
          <p:spPr>
            <a:xfrm>
              <a:off x="889000" y="0"/>
              <a:ext cx="3230563" cy="6843712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9" name="Google Shape;5139;p1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0" name="Google Shape;5140;p1"/>
            <p:cNvSpPr/>
            <p:nvPr/>
          </p:nvSpPr>
          <p:spPr>
            <a:xfrm>
              <a:off x="484188" y="0"/>
              <a:ext cx="3421064" cy="6843712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1" name="Google Shape;5141;p1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2" name="Google Shape;5142;p1"/>
            <p:cNvSpPr/>
            <p:nvPr/>
          </p:nvSpPr>
          <p:spPr>
            <a:xfrm>
              <a:off x="598488" y="0"/>
              <a:ext cx="2717799" cy="6843712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3" name="Google Shape;5143;p1"/>
            <p:cNvSpPr/>
            <p:nvPr/>
          </p:nvSpPr>
          <p:spPr>
            <a:xfrm>
              <a:off x="261938" y="0"/>
              <a:ext cx="2944812" cy="6843712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4" name="Google Shape;5144;p1"/>
            <p:cNvSpPr/>
            <p:nvPr/>
          </p:nvSpPr>
          <p:spPr>
            <a:xfrm>
              <a:off x="-417513" y="0"/>
              <a:ext cx="2403475" cy="6843712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5" name="Google Shape;5145;p1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6" name="Google Shape;5146;p1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7" name="Google Shape;5147;p1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48" name="Google Shape;5148;p1"/>
          <p:cNvGrpSpPr/>
          <p:nvPr/>
        </p:nvGrpSpPr>
        <p:grpSpPr>
          <a:xfrm>
            <a:off x="800144" y="1699589"/>
            <a:ext cx="3674592" cy="3470421"/>
            <a:chOff x="697883" y="1816768"/>
            <a:chExt cx="3674592" cy="3470421"/>
          </a:xfrm>
        </p:grpSpPr>
        <p:sp>
          <p:nvSpPr>
            <p:cNvPr id="5149" name="Google Shape;5149;p1"/>
            <p:cNvSpPr/>
            <p:nvPr/>
          </p:nvSpPr>
          <p:spPr>
            <a:xfrm>
              <a:off x="697883" y="1816768"/>
              <a:ext cx="3674400" cy="502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0" name="Google Shape;5150;p1"/>
            <p:cNvSpPr/>
            <p:nvPr/>
          </p:nvSpPr>
          <p:spPr>
            <a:xfrm rot="10800000">
              <a:off x="2380312" y="5014789"/>
              <a:ext cx="315900" cy="2724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1" name="Google Shape;5151;p1"/>
            <p:cNvSpPr/>
            <p:nvPr/>
          </p:nvSpPr>
          <p:spPr>
            <a:xfrm>
              <a:off x="704075" y="2392840"/>
              <a:ext cx="3668400" cy="26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52" name="Google Shape;5152;p1"/>
          <p:cNvSpPr txBox="1"/>
          <p:nvPr>
            <p:ph type="title"/>
          </p:nvPr>
        </p:nvSpPr>
        <p:spPr>
          <a:xfrm>
            <a:off x="904877" y="2415322"/>
            <a:ext cx="3451800" cy="24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lang="es-CO" sz="4000">
                <a:solidFill>
                  <a:srgbClr val="FFFFFF"/>
                </a:solidFill>
              </a:rPr>
              <a:t>CONVENIOS </a:t>
            </a:r>
            <a:endParaRPr b="1" sz="4000">
              <a:solidFill>
                <a:srgbClr val="FFFFFF"/>
              </a:solidFill>
            </a:endParaRPr>
          </a:p>
        </p:txBody>
      </p:sp>
      <p:sp>
        <p:nvSpPr>
          <p:cNvPr id="5153" name="Google Shape;5153;p1"/>
          <p:cNvSpPr txBox="1"/>
          <p:nvPr>
            <p:ph idx="1" type="body"/>
          </p:nvPr>
        </p:nvSpPr>
        <p:spPr>
          <a:xfrm>
            <a:off x="5135373" y="1465854"/>
            <a:ext cx="6282000" cy="52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es-CO" sz="2400">
                <a:solidFill>
                  <a:srgbClr val="002060"/>
                </a:solidFill>
              </a:rPr>
              <a:t>En la actualidad tenemos convenio con la Universidad Libre y la Universidad Piloto de Colombia, la cual nos brinda cursos por niveles (cada nivel dura un semestre) cada uno certificado por las universidades anteriormente mencionadas.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es-CO" sz="2400">
                <a:solidFill>
                  <a:srgbClr val="002060"/>
                </a:solidFill>
              </a:rPr>
              <a:t>Dichos programas se abren al iniciar cada semestre: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s-CO" sz="2400">
                <a:solidFill>
                  <a:srgbClr val="002060"/>
                </a:solidFill>
              </a:rPr>
              <a:t>Salud Ocupacional			Frances 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s-CO" sz="2400">
                <a:solidFill>
                  <a:srgbClr val="002060"/>
                </a:solidFill>
              </a:rPr>
              <a:t>Informática				Plan de Negocios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s-CO" sz="2400">
                <a:solidFill>
                  <a:srgbClr val="002060"/>
                </a:solidFill>
              </a:rPr>
              <a:t>Mecatrónica				Robótica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s-CO" sz="2400">
                <a:solidFill>
                  <a:srgbClr val="002060"/>
                </a:solidFill>
              </a:rPr>
              <a:t>Contabilidad		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002060"/>
              </a:solidFill>
            </a:endParaRPr>
          </a:p>
          <a:p>
            <a:pPr indent="-762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002060"/>
              </a:solidFill>
            </a:endParaRPr>
          </a:p>
          <a:p>
            <a:pPr indent="-101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4E362B3-534F-4BE5-A9D5-266536D10F39}"/>
              </a:ext>
            </a:extLst>
          </p:cNvPr>
          <p:cNvSpPr txBox="1"/>
          <p:nvPr/>
        </p:nvSpPr>
        <p:spPr>
          <a:xfrm>
            <a:off x="1659987" y="422033"/>
            <a:ext cx="80326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/>
              <a:t>SI TE GRADUAS CON NOSOTROS EN TECNICO AUXILIAR EN PREESCOLAR O ERES USUSARIO DE NUESTRA FUNDACION, PODRAS ACCEDER AL CONVENIO INTERNACIONAL AU PAIR EN DONDE PODRAS ESTUDIAR Y TRABAJAR EN EL EXTERIOR. INTERCAMBIOS CULTURALES.</a:t>
            </a:r>
          </a:p>
          <a:p>
            <a:endParaRPr lang="es-CO" sz="2800" dirty="0"/>
          </a:p>
          <a:p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3678F06-3306-4A36-BCDB-E646E332C0EB}"/>
              </a:ext>
            </a:extLst>
          </p:cNvPr>
          <p:cNvSpPr txBox="1"/>
          <p:nvPr/>
        </p:nvSpPr>
        <p:spPr>
          <a:xfrm>
            <a:off x="1321368" y="2144760"/>
            <a:ext cx="41077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REQUISITOS: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Edad máxima para solicitar visado de Au </a:t>
            </a:r>
            <a:r>
              <a:rPr lang="es-CO" dirty="0" err="1"/>
              <a:t>Pair</a:t>
            </a:r>
            <a:r>
              <a:rPr lang="es-CO" dirty="0"/>
              <a:t> es de 26 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No tener hijos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Ser bachiller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Tener el técnico en Auxiliar para la Primera Infancia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Tener experiencia en el cuidado de niños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Tener excelente actitud y desear convivir durante un </a:t>
            </a:r>
            <a:r>
              <a:rPr lang="es-CO" b="1" dirty="0"/>
              <a:t>1 AÑO </a:t>
            </a:r>
            <a:r>
              <a:rPr lang="es-CO" dirty="0"/>
              <a:t> con una familia anfitriona del exterior.</a:t>
            </a:r>
            <a:endParaRPr lang="en-US" dirty="0"/>
          </a:p>
        </p:txBody>
      </p:sp>
      <p:pic>
        <p:nvPicPr>
          <p:cNvPr id="5122" name="Picture 2" descr="Resultado de imagen para intercambios internacionales">
            <a:extLst>
              <a:ext uri="{FF2B5EF4-FFF2-40B4-BE49-F238E27FC236}">
                <a16:creationId xmlns:a16="http://schemas.microsoft.com/office/drawing/2014/main" id="{A7061FAF-5923-4ABF-A0EF-257CFBA9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313" y="2840658"/>
            <a:ext cx="5410067" cy="261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04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A5D08-5393-4237-92EE-0CF97A37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SEMINARIOS - DIPLOMADOS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3BD748-3E57-45C6-8932-9638FFC2B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80029" y="3706261"/>
            <a:ext cx="4439330" cy="3052689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Liderazgo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Gerencia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Ventas 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negociación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Atención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gerencia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de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servicio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al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cliente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Archivo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gestión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documental</a:t>
            </a:r>
          </a:p>
          <a:p>
            <a:pPr marL="0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DICHOS SEMINARIOS O DIPLOMADOS SE DICTAN DE ACUERDO A LA NECESIDAD DE LA ENTIDAD.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DE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0403FEDC-C34D-4D3F-ABC5-025F9359AD8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9254442" y="3092434"/>
            <a:ext cx="1462088" cy="673132"/>
          </a:xfrm>
          <a:prstGeom prst="rect">
            <a:avLst/>
          </a:prstGeom>
          <a:noFill/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A32EE4F4-2F7B-4EFB-AB39-11C017E5CF5E}"/>
              </a:ext>
            </a:extLst>
          </p:cNvPr>
          <p:cNvSpPr txBox="1">
            <a:spLocks/>
          </p:cNvSpPr>
          <p:nvPr/>
        </p:nvSpPr>
        <p:spPr>
          <a:xfrm>
            <a:off x="12434" y="2193241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Contratos comerciales y obligaciones.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Títulos valores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Propiedad industrial y registro de marca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Obligaciones tributarias y responsabilidad fiscal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Métodos alternativos de resolución de conflictos.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Protección al consumidor</a:t>
            </a:r>
          </a:p>
          <a:p>
            <a:endParaRPr lang="en-US" sz="2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863F923D-97D7-4A16-A7CF-8A762F08E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14">
            <a:extLst>
              <a:ext uri="{FF2B5EF4-FFF2-40B4-BE49-F238E27FC236}">
                <a16:creationId xmlns:a16="http://schemas.microsoft.com/office/drawing/2014/main" id="{1AE72D68-444A-4565-A81F-A13985B40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DE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5 Imagen" descr="C:\Users\njjimenezb\Downloads\Screen Shot 2016-03-28 at 6.29.40 PM.png">
            <a:extLst>
              <a:ext uri="{FF2B5EF4-FFF2-40B4-BE49-F238E27FC236}">
                <a16:creationId xmlns:a16="http://schemas.microsoft.com/office/drawing/2014/main" id="{96E72C9F-03A5-46D8-8989-9CF4F5AC6C7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89"/>
          <a:stretch/>
        </p:blipFill>
        <p:spPr bwMode="auto">
          <a:xfrm>
            <a:off x="9254442" y="3092434"/>
            <a:ext cx="1462088" cy="673132"/>
          </a:xfrm>
          <a:prstGeom prst="rect">
            <a:avLst/>
          </a:prstGeom>
          <a:noFill/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2035A521-7050-431F-8E1E-2BC27E9007C4}"/>
              </a:ext>
            </a:extLst>
          </p:cNvPr>
          <p:cNvSpPr txBox="1">
            <a:spLocks/>
          </p:cNvSpPr>
          <p:nvPr/>
        </p:nvSpPr>
        <p:spPr>
          <a:xfrm>
            <a:off x="12434" y="2193241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Contratos comerciales y obligaciones.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Títulos valores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Propiedad industrial y registro de marca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Obligaciones tributarias y responsabilidad fiscal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Métodos alternativos de resolución de conflictos.</a:t>
            </a:r>
          </a:p>
          <a:p>
            <a:r>
              <a:rPr lang="es-CO" sz="2600" dirty="0">
                <a:solidFill>
                  <a:schemeClr val="accent1">
                    <a:lumMod val="75000"/>
                  </a:schemeClr>
                </a:solidFill>
              </a:rPr>
              <a:t>Protección al consumidor</a:t>
            </a:r>
          </a:p>
          <a:p>
            <a:endParaRPr lang="en-US" sz="2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22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